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BBF4079-1B27-48CD-8E08-FDF2B8C3BF6A}"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4D8F3EB-7223-498E-AF8C-329DE1938DE5}"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BBF4079-1B27-48CD-8E08-FDF2B8C3BF6A}" type="datetimeFigureOut">
              <a:rPr lang="ar-IQ" smtClean="0"/>
              <a:pPr/>
              <a:t>21/04/1440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4D8F3EB-7223-498E-AF8C-329DE1938DE5}"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457200" y="274638"/>
            <a:ext cx="8229600" cy="5726130"/>
          </a:xfrm>
        </p:spPr>
        <p:txBody>
          <a:bodyPr>
            <a:normAutofit/>
          </a:bodyPr>
          <a:lstStyle/>
          <a:p>
            <a:r>
              <a:rPr lang="en-US" sz="6600" b="1" dirty="0" smtClean="0"/>
              <a:t>The cell biology lab 5</a:t>
            </a:r>
            <a:endParaRPr lang="ar-IQ" sz="6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69072"/>
          </a:xfrm>
        </p:spPr>
        <p:txBody>
          <a:bodyPr>
            <a:normAutofit fontScale="90000"/>
          </a:bodyPr>
          <a:lstStyle/>
          <a:p>
            <a:pPr algn="l"/>
            <a:r>
              <a:rPr lang="en-US" b="1" u="sng" dirty="0"/>
              <a:t>Question 1</a:t>
            </a:r>
            <a:r>
              <a:rPr lang="en-US" dirty="0"/>
              <a:t/>
            </a:r>
            <a:br>
              <a:rPr lang="en-US" dirty="0"/>
            </a:br>
            <a:r>
              <a:rPr lang="en-US" dirty="0"/>
              <a:t>What is the real dimension of the cell if you know the number of EP.M lines (6). The distance between each lines of objective O.M(0.01µm), number of EP.M lines (93), number of O.M lines (11). After drawing the form in your copybook find magnification power of drawing?</a:t>
            </a:r>
            <a:br>
              <a:rPr lang="en-US" dirty="0"/>
            </a:b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154626"/>
          </a:xfrm>
        </p:spPr>
        <p:txBody>
          <a:bodyPr/>
          <a:lstStyle/>
          <a:p>
            <a:r>
              <a:rPr lang="en-US" b="1" u="sng" dirty="0"/>
              <a:t>Solution</a:t>
            </a:r>
            <a:r>
              <a:rPr lang="en-US" dirty="0"/>
              <a:t/>
            </a:r>
            <a:br>
              <a:rPr lang="en-US" dirty="0"/>
            </a:br>
            <a:r>
              <a:rPr lang="en-US" b="1" dirty="0"/>
              <a:t>M = b / a × p</a:t>
            </a:r>
            <a:r>
              <a:rPr lang="en-US" dirty="0"/>
              <a:t/>
            </a:r>
            <a:br>
              <a:rPr lang="en-US" dirty="0"/>
            </a:br>
            <a:r>
              <a:rPr lang="en-US" b="1" dirty="0"/>
              <a:t>M =</a:t>
            </a:r>
            <a:r>
              <a:rPr lang="en-US" dirty="0"/>
              <a:t> 11/93 </a:t>
            </a:r>
            <a:r>
              <a:rPr lang="en-US" b="1" dirty="0"/>
              <a:t>×</a:t>
            </a:r>
            <a:r>
              <a:rPr lang="en-US" dirty="0"/>
              <a:t> 0.01 =0.001 µm</a:t>
            </a:r>
            <a:br>
              <a:rPr lang="en-US" dirty="0"/>
            </a:b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85728"/>
            <a:ext cx="8229600" cy="5583254"/>
          </a:xfrm>
        </p:spPr>
        <p:txBody>
          <a:bodyPr>
            <a:normAutofit fontScale="90000"/>
          </a:bodyPr>
          <a:lstStyle/>
          <a:p>
            <a:pPr algn="l"/>
            <a:r>
              <a:rPr lang="en-US" sz="3600" b="1" dirty="0"/>
              <a:t>The real dimension of the cell</a:t>
            </a:r>
            <a:r>
              <a:rPr lang="en-US" sz="3600" dirty="0"/>
              <a:t> = Number of Ep. M lines </a:t>
            </a:r>
            <a:r>
              <a:rPr lang="en-US" sz="3600" b="1" dirty="0"/>
              <a:t>×</a:t>
            </a:r>
            <a:r>
              <a:rPr lang="en-US" sz="3600" dirty="0"/>
              <a:t> Distance between each lines</a:t>
            </a:r>
            <a:br>
              <a:rPr lang="en-US" sz="3600" dirty="0"/>
            </a:br>
            <a:r>
              <a:rPr lang="en-US" sz="3600" b="1" dirty="0"/>
              <a:t>The real dimension of the cell</a:t>
            </a:r>
            <a:r>
              <a:rPr lang="en-US" sz="3600" dirty="0"/>
              <a:t> = 6 </a:t>
            </a:r>
            <a:r>
              <a:rPr lang="en-US" sz="3600" b="1" dirty="0"/>
              <a:t>× </a:t>
            </a:r>
            <a:r>
              <a:rPr lang="en-US" sz="3600" dirty="0"/>
              <a:t>0.001 =  0.006µm</a:t>
            </a:r>
            <a:br>
              <a:rPr lang="en-US" sz="3600" dirty="0"/>
            </a:br>
            <a:r>
              <a:rPr lang="en-US" sz="3600" b="1" dirty="0"/>
              <a:t>Magnification Power of image</a:t>
            </a:r>
            <a:r>
              <a:rPr lang="en-US" sz="3600" dirty="0"/>
              <a:t> = Drawing length scale (mm) / real dimension (known) </a:t>
            </a:r>
            <a:r>
              <a:rPr lang="en-US" sz="3600" b="1" dirty="0"/>
              <a:t>×</a:t>
            </a:r>
            <a:r>
              <a:rPr lang="en-US" sz="3600" dirty="0"/>
              <a:t> 1000</a:t>
            </a:r>
            <a:br>
              <a:rPr lang="en-US" sz="3600" dirty="0"/>
            </a:br>
            <a:r>
              <a:rPr lang="en-US" dirty="0"/>
              <a:t> </a:t>
            </a:r>
            <a:br>
              <a:rPr lang="en-US" dirty="0"/>
            </a:b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011750"/>
          </a:xfrm>
        </p:spPr>
        <p:txBody>
          <a:bodyPr>
            <a:normAutofit fontScale="90000"/>
          </a:bodyPr>
          <a:lstStyle/>
          <a:p>
            <a:pPr algn="l"/>
            <a:r>
              <a:rPr lang="en-US" b="1" u="sng" dirty="0"/>
              <a:t>Question 2</a:t>
            </a:r>
            <a:r>
              <a:rPr lang="en-US" dirty="0"/>
              <a:t/>
            </a:r>
            <a:br>
              <a:rPr lang="en-US" dirty="0"/>
            </a:br>
            <a:r>
              <a:rPr lang="en-US" dirty="0"/>
              <a:t>What is the magnification power of spiral bacterium if you know the real dimension for bacterium is (10) µm?  </a:t>
            </a:r>
            <a:br>
              <a:rPr lang="en-US" dirty="0"/>
            </a:br>
            <a:r>
              <a:rPr lang="en-US" b="1" u="sng" dirty="0"/>
              <a:t>Solution</a:t>
            </a:r>
            <a:r>
              <a:rPr lang="en-US" dirty="0"/>
              <a:t/>
            </a:r>
            <a:br>
              <a:rPr lang="en-US" dirty="0"/>
            </a:br>
            <a:r>
              <a:rPr lang="en-US" b="1" dirty="0"/>
              <a:t>Magnification Power of drawing form</a:t>
            </a:r>
            <a:r>
              <a:rPr lang="en-US" dirty="0"/>
              <a:t> = Dimension of draw (m) / real dimension   (µm) </a:t>
            </a:r>
            <a:r>
              <a:rPr lang="en-US" b="1" dirty="0"/>
              <a:t>×</a:t>
            </a:r>
            <a:r>
              <a:rPr lang="en-US" dirty="0"/>
              <a:t> 1000</a:t>
            </a:r>
            <a:br>
              <a:rPr lang="en-US" dirty="0"/>
            </a:b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11882"/>
          </a:xfrm>
        </p:spPr>
        <p:txBody>
          <a:bodyPr>
            <a:normAutofit fontScale="90000"/>
          </a:bodyPr>
          <a:lstStyle/>
          <a:p>
            <a:pPr algn="l"/>
            <a:r>
              <a:rPr lang="en-US" dirty="0"/>
              <a:t> </a:t>
            </a:r>
            <a:br>
              <a:rPr lang="en-US" dirty="0"/>
            </a:br>
            <a:r>
              <a:rPr lang="en-US" b="1" u="sng" dirty="0"/>
              <a:t>Question 3</a:t>
            </a:r>
            <a:r>
              <a:rPr lang="en-US" dirty="0"/>
              <a:t/>
            </a:r>
            <a:br>
              <a:rPr lang="en-US" dirty="0"/>
            </a:br>
            <a:r>
              <a:rPr lang="en-US" dirty="0"/>
              <a:t>What is the magnification power of </a:t>
            </a:r>
            <a:r>
              <a:rPr lang="en-US" u="sng" dirty="0"/>
              <a:t>E.</a:t>
            </a:r>
            <a:r>
              <a:rPr lang="en-US" dirty="0"/>
              <a:t> </a:t>
            </a:r>
            <a:r>
              <a:rPr lang="en-US" u="sng" dirty="0"/>
              <a:t>coli</a:t>
            </a:r>
            <a:r>
              <a:rPr lang="en-US" dirty="0"/>
              <a:t> image if you know the real dimension for it is (5) µm?</a:t>
            </a:r>
            <a:br>
              <a:rPr lang="en-US" dirty="0"/>
            </a:br>
            <a:r>
              <a:rPr lang="en-US" dirty="0"/>
              <a:t> </a:t>
            </a:r>
            <a:br>
              <a:rPr lang="en-US" dirty="0"/>
            </a:br>
            <a:r>
              <a:rPr lang="en-US" b="1" u="sng" dirty="0"/>
              <a:t>Solution</a:t>
            </a:r>
            <a:r>
              <a:rPr lang="en-US" dirty="0"/>
              <a:t/>
            </a:r>
            <a:br>
              <a:rPr lang="en-US" dirty="0"/>
            </a:br>
            <a:r>
              <a:rPr lang="en-US" b="1" dirty="0"/>
              <a:t>Magnification Power of drawing form </a:t>
            </a:r>
            <a:r>
              <a:rPr lang="en-US" dirty="0"/>
              <a:t>= Dimension of draw (m) / real dimension   (µm) </a:t>
            </a:r>
            <a:r>
              <a:rPr lang="en-US" b="1" dirty="0"/>
              <a:t>×</a:t>
            </a:r>
            <a:r>
              <a:rPr lang="en-US" dirty="0"/>
              <a:t> 1000</a:t>
            </a:r>
            <a:br>
              <a:rPr lang="en-US" dirty="0"/>
            </a:br>
            <a:r>
              <a:rPr lang="en-US" dirty="0"/>
              <a:t> </a:t>
            </a:r>
            <a:br>
              <a:rPr lang="en-US" dirty="0"/>
            </a:b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457200" y="274638"/>
            <a:ext cx="8229600" cy="6226196"/>
          </a:xfrm>
        </p:spPr>
        <p:txBody>
          <a:bodyPr>
            <a:normAutofit fontScale="90000"/>
          </a:bodyPr>
          <a:lstStyle/>
          <a:p>
            <a:pPr algn="l"/>
            <a:r>
              <a:rPr lang="en-US" dirty="0"/>
              <a:t> </a:t>
            </a:r>
            <a:br>
              <a:rPr lang="en-US" dirty="0"/>
            </a:br>
            <a:r>
              <a:rPr lang="en-US" b="1" dirty="0"/>
              <a:t>Microscope measurement</a:t>
            </a:r>
            <a:r>
              <a:rPr lang="en-US" dirty="0"/>
              <a:t/>
            </a:r>
            <a:br>
              <a:rPr lang="en-US" dirty="0"/>
            </a:br>
            <a:r>
              <a:rPr lang="en-US" dirty="0"/>
              <a:t>The microscope can be used not only to observe very small objects, but also to measure their sizes</a:t>
            </a:r>
            <a:r>
              <a:rPr lang="en-US" dirty="0" smtClean="0"/>
              <a:t>.</a:t>
            </a:r>
            <a:r>
              <a:rPr lang="en-US" dirty="0"/>
              <a:t> </a:t>
            </a:r>
            <a:br>
              <a:rPr lang="en-US" dirty="0"/>
            </a:br>
            <a:r>
              <a:rPr lang="ar-SA" dirty="0"/>
              <a:t>* </a:t>
            </a:r>
            <a:r>
              <a:rPr lang="en-US" b="1" u="sng" dirty="0"/>
              <a:t>Light microscope measurements</a:t>
            </a:r>
            <a:r>
              <a:rPr lang="en-US" dirty="0"/>
              <a:t/>
            </a:r>
            <a:br>
              <a:rPr lang="en-US" dirty="0"/>
            </a:br>
            <a:r>
              <a:rPr lang="en-US" b="1" u="sng" dirty="0"/>
              <a:t>Note:</a:t>
            </a:r>
            <a:r>
              <a:rPr lang="en-US" dirty="0"/>
              <a:t> the objective micrometer is 1mm long with 100 divisions, which means that each longer division on the stage micrometer = 0.01µm or 10um</a:t>
            </a:r>
            <a:r>
              <a:rPr lang="ar-IQ" dirty="0"/>
              <a:t>.</a:t>
            </a:r>
            <a:r>
              <a:rPr lang="en-US" dirty="0"/>
              <a:t/>
            </a:r>
            <a:br>
              <a:rPr lang="en-US" dirty="0"/>
            </a:b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11882"/>
          </a:xfrm>
        </p:spPr>
        <p:txBody>
          <a:bodyPr>
            <a:normAutofit fontScale="90000"/>
          </a:bodyPr>
          <a:lstStyle/>
          <a:p>
            <a:r>
              <a:rPr lang="en-US" sz="4000" b="1" u="sng" dirty="0"/>
              <a:t>Procedure</a:t>
            </a:r>
            <a:r>
              <a:rPr lang="en-US" sz="4000" b="1" dirty="0"/>
              <a:t>:</a:t>
            </a:r>
            <a:r>
              <a:rPr lang="en-US" sz="4000" dirty="0"/>
              <a:t/>
            </a:r>
            <a:br>
              <a:rPr lang="en-US" sz="4000" dirty="0"/>
            </a:br>
            <a:r>
              <a:rPr lang="en-US" sz="4000" b="1" dirty="0"/>
              <a:t>1</a:t>
            </a:r>
            <a:r>
              <a:rPr lang="en-US" sz="4000" dirty="0"/>
              <a:t>. Identity eyepiece micrometers (Ep. M) with Objective micrometer (O.M). Ep. M line parallel with the beginning of the OM line and this process is done by using the lever of stage.</a:t>
            </a:r>
            <a:br>
              <a:rPr lang="en-US" sz="4000" dirty="0"/>
            </a:br>
            <a:r>
              <a:rPr lang="en-US" sz="4000" b="1" dirty="0"/>
              <a:t>2.</a:t>
            </a:r>
            <a:r>
              <a:rPr lang="en-US" sz="4000" dirty="0"/>
              <a:t> The distance between each two lines of O.M (0.01µm-10um) so we can calculate the distance between two lines of each Ep. M using 10x magnification power or 40x and then apply the following equation:</a:t>
            </a:r>
            <a:br>
              <a:rPr lang="en-US" sz="4000" dirty="0"/>
            </a:br>
            <a:endParaRPr lang="ar-IQ"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500042"/>
            <a:ext cx="8229600" cy="5786478"/>
          </a:xfrm>
        </p:spPr>
        <p:txBody>
          <a:bodyPr>
            <a:normAutofit fontScale="90000"/>
          </a:bodyPr>
          <a:lstStyle/>
          <a:p>
            <a:pPr algn="l"/>
            <a:r>
              <a:rPr lang="en-US" sz="3600" b="1" dirty="0" smtClean="0"/>
              <a:t>M = b / a × p </a:t>
            </a:r>
            <a:r>
              <a:rPr lang="en-US" sz="3600" dirty="0"/>
              <a:t/>
            </a:r>
            <a:br>
              <a:rPr lang="en-US" sz="3600" dirty="0"/>
            </a:br>
            <a:r>
              <a:rPr lang="en-US" sz="3100" dirty="0"/>
              <a:t>M = the distance between two sequentially lines of the eyepiece.</a:t>
            </a:r>
            <a:r>
              <a:rPr lang="en-US" sz="3100" dirty="0" smtClean="0"/>
              <a:t/>
            </a:r>
            <a:br>
              <a:rPr lang="en-US" sz="3100" dirty="0" smtClean="0"/>
            </a:br>
            <a:r>
              <a:rPr lang="en-US" sz="3100" dirty="0"/>
              <a:t>b = number of lines O.M. </a:t>
            </a:r>
            <a:r>
              <a:rPr lang="en-US" sz="3100" dirty="0" smtClean="0"/>
              <a:t/>
            </a:r>
            <a:br>
              <a:rPr lang="en-US" sz="3100" dirty="0" smtClean="0"/>
            </a:br>
            <a:r>
              <a:rPr lang="en-US" sz="3100" dirty="0"/>
              <a:t>a = number of lines Ep. M. </a:t>
            </a:r>
            <a:r>
              <a:rPr lang="en-US" sz="3100" dirty="0" smtClean="0"/>
              <a:t/>
            </a:r>
            <a:br>
              <a:rPr lang="en-US" sz="3100" dirty="0" smtClean="0"/>
            </a:br>
            <a:r>
              <a:rPr lang="en-US" sz="3100" dirty="0"/>
              <a:t>p = the distance between two lines of the O.M (0.01 µm</a:t>
            </a:r>
            <a:r>
              <a:rPr lang="en-US" sz="3100" dirty="0" smtClean="0"/>
              <a:t>).</a:t>
            </a:r>
            <a:r>
              <a:rPr lang="en-US" sz="3100" dirty="0"/>
              <a:t> </a:t>
            </a:r>
            <a:r>
              <a:rPr lang="en-US" sz="3100" dirty="0" smtClean="0"/>
              <a:t>                                                           </a:t>
            </a:r>
            <a:r>
              <a:rPr lang="en-US" sz="3100" dirty="0"/>
              <a:t/>
            </a:r>
            <a:br>
              <a:rPr lang="en-US" sz="3100" dirty="0"/>
            </a:br>
            <a:r>
              <a:rPr lang="en-US" sz="3100" b="1" dirty="0"/>
              <a:t>3-</a:t>
            </a:r>
            <a:r>
              <a:rPr lang="en-US" sz="3100" dirty="0"/>
              <a:t> Place the slide you want to measure cellular dimensions and calculate the number of lines then calculate the dimension according to the following equation:</a:t>
            </a:r>
            <a:br>
              <a:rPr lang="en-US" sz="3100" dirty="0"/>
            </a:br>
            <a:r>
              <a:rPr lang="en-US" sz="3100" dirty="0"/>
              <a:t>The real dimension of the cell = Number of Ep. M lines × Distance between </a:t>
            </a:r>
            <a:r>
              <a:rPr lang="en-US" sz="3600" dirty="0"/>
              <a:t>each lines</a:t>
            </a:r>
            <a:br>
              <a:rPr lang="en-US" sz="3600" dirty="0"/>
            </a:br>
            <a:r>
              <a:rPr lang="en-US" sz="3600" b="1" dirty="0"/>
              <a:t> </a:t>
            </a:r>
            <a:r>
              <a:rPr lang="en-US" sz="3600" dirty="0"/>
              <a:t/>
            </a:r>
            <a:br>
              <a:rPr lang="en-US" sz="3600" dirty="0"/>
            </a:br>
            <a:endParaRPr lang="ar-IQ"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54692"/>
          </a:xfrm>
        </p:spPr>
        <p:txBody>
          <a:bodyPr>
            <a:normAutofit fontScale="90000"/>
          </a:bodyPr>
          <a:lstStyle/>
          <a:p>
            <a:pPr algn="l"/>
            <a:r>
              <a:rPr lang="en-US" b="1" dirty="0"/>
              <a:t>4</a:t>
            </a:r>
            <a:r>
              <a:rPr lang="en-US" dirty="0"/>
              <a:t>- Draw in your copybook cellular form that you want calculate their cellular dimensions then calculate magnification power of the drawing using the following equation:</a:t>
            </a:r>
            <a:br>
              <a:rPr lang="en-US" dirty="0"/>
            </a:br>
            <a:r>
              <a:rPr lang="en-US" b="1" dirty="0"/>
              <a:t>Magnification Power of drawing form =</a:t>
            </a:r>
            <a:r>
              <a:rPr lang="en-US" dirty="0"/>
              <a:t> </a:t>
            </a:r>
            <a:r>
              <a:rPr lang="en-US" b="1" dirty="0"/>
              <a:t>Dimension of draw (m) / real dimension   (µm) × 1000</a:t>
            </a:r>
            <a:r>
              <a:rPr lang="en-US" dirty="0"/>
              <a:t/>
            </a:r>
            <a:br>
              <a:rPr lang="en-US" dirty="0"/>
            </a:b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940444"/>
          </a:xfrm>
        </p:spPr>
        <p:txBody>
          <a:bodyPr>
            <a:normAutofit fontScale="90000"/>
          </a:bodyPr>
          <a:lstStyle/>
          <a:p>
            <a:pPr algn="l"/>
            <a:r>
              <a:rPr lang="en-US" b="1" dirty="0"/>
              <a:t>*</a:t>
            </a:r>
            <a:r>
              <a:rPr lang="en-US" b="1" u="sng" dirty="0"/>
              <a:t>Electron microscope measurements</a:t>
            </a:r>
            <a:r>
              <a:rPr lang="en-US" dirty="0"/>
              <a:t/>
            </a:r>
            <a:br>
              <a:rPr lang="en-US" dirty="0"/>
            </a:br>
            <a:r>
              <a:rPr lang="en-US" b="1" u="sng" dirty="0"/>
              <a:t>Procedure</a:t>
            </a:r>
            <a:r>
              <a:rPr lang="en-US" b="1" dirty="0"/>
              <a:t>:</a:t>
            </a:r>
            <a:r>
              <a:rPr lang="en-US" dirty="0"/>
              <a:t/>
            </a:r>
            <a:br>
              <a:rPr lang="en-US" dirty="0"/>
            </a:br>
            <a:r>
              <a:rPr lang="en-US" b="1" dirty="0"/>
              <a:t>1-</a:t>
            </a:r>
            <a:r>
              <a:rPr lang="en-US" dirty="0"/>
              <a:t> Using the ruler we can measure cellular-dimensional images </a:t>
            </a:r>
            <a:r>
              <a:rPr lang="en-US" b="1" dirty="0"/>
              <a:t>OBTAINED</a:t>
            </a:r>
            <a:r>
              <a:rPr lang="en-US" dirty="0"/>
              <a:t> by using the electron microscope, where the magnification power is known and be using the following equation can calculate the real </a:t>
            </a:r>
            <a:r>
              <a:rPr lang="ar-IQ" dirty="0" smtClean="0"/>
              <a:t>   </a:t>
            </a:r>
            <a:r>
              <a:rPr lang="en-US" dirty="0" smtClean="0"/>
              <a:t>dimension</a:t>
            </a:r>
            <a:r>
              <a:rPr lang="en-US" dirty="0"/>
              <a:t>:</a:t>
            </a:r>
            <a:br>
              <a:rPr lang="en-US" dirty="0"/>
            </a:b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368940"/>
          </a:xfrm>
        </p:spPr>
        <p:txBody>
          <a:bodyPr>
            <a:normAutofit/>
          </a:bodyPr>
          <a:lstStyle/>
          <a:p>
            <a:pPr algn="l"/>
            <a:r>
              <a:rPr lang="ar-IQ" sz="3600" b="1" dirty="0" smtClean="0"/>
              <a:t>  =(</a:t>
            </a:r>
            <a:r>
              <a:rPr lang="en-US" sz="3600" b="1" dirty="0" smtClean="0"/>
              <a:t>Magnification </a:t>
            </a:r>
            <a:r>
              <a:rPr lang="en-US" sz="3600" b="1" dirty="0"/>
              <a:t>Power of </a:t>
            </a:r>
            <a:r>
              <a:rPr lang="en-US" sz="3600" b="1" dirty="0" smtClean="0"/>
              <a:t>image(known dimension </a:t>
            </a:r>
            <a:r>
              <a:rPr lang="en-US" sz="3600" b="1" dirty="0"/>
              <a:t>of image (m) / real dimension (µm) (unknown) × 1000</a:t>
            </a:r>
            <a:r>
              <a:rPr lang="en-US" sz="3600" dirty="0"/>
              <a:t/>
            </a:r>
            <a:br>
              <a:rPr lang="en-US" sz="3600" dirty="0"/>
            </a:br>
            <a:endParaRPr lang="ar-IQ"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85728"/>
            <a:ext cx="8229600" cy="5869006"/>
          </a:xfrm>
        </p:spPr>
        <p:txBody>
          <a:bodyPr>
            <a:noAutofit/>
          </a:bodyPr>
          <a:lstStyle/>
          <a:p>
            <a:r>
              <a:rPr lang="en-US" sz="3600" b="1" dirty="0"/>
              <a:t>2-</a:t>
            </a:r>
            <a:r>
              <a:rPr lang="en-US" sz="3600" dirty="0"/>
              <a:t> Using a magnification power that installed on the electronic microscope image it can find </a:t>
            </a:r>
            <a:r>
              <a:rPr lang="en-US" sz="3600" b="1" dirty="0"/>
              <a:t>the enlarge of the</a:t>
            </a:r>
            <a:r>
              <a:rPr lang="en-US" sz="3600" dirty="0"/>
              <a:t> </a:t>
            </a:r>
            <a:r>
              <a:rPr lang="en-US" sz="3600" b="1" dirty="0"/>
              <a:t>image</a:t>
            </a:r>
            <a:r>
              <a:rPr lang="en-US" sz="3600" dirty="0"/>
              <a:t> by measuring the length of the zoom scale ruler and then apply the following equation:</a:t>
            </a:r>
            <a:br>
              <a:rPr lang="en-US" sz="3600" dirty="0"/>
            </a:br>
            <a:r>
              <a:rPr lang="en-US" sz="3600" dirty="0"/>
              <a:t> </a:t>
            </a:r>
            <a:br>
              <a:rPr lang="en-US" sz="3600" dirty="0"/>
            </a:br>
            <a:r>
              <a:rPr lang="en-US" sz="3600" b="1" dirty="0"/>
              <a:t>Magnification Power of image = Drawing length scale (mm) / real dimension (known) × 1000</a:t>
            </a:r>
            <a:r>
              <a:rPr lang="en-US" sz="3600" dirty="0"/>
              <a:t/>
            </a:r>
            <a:br>
              <a:rPr lang="en-US" sz="3600" dirty="0"/>
            </a:br>
            <a:endParaRPr lang="ar-IQ"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940444"/>
          </a:xfrm>
        </p:spPr>
        <p:txBody>
          <a:bodyPr/>
          <a:lstStyle/>
          <a:p>
            <a:pPr algn="l"/>
            <a:r>
              <a:rPr lang="en-US" b="1" dirty="0"/>
              <a:t> </a:t>
            </a:r>
            <a:r>
              <a:rPr lang="en-US" dirty="0"/>
              <a:t/>
            </a:r>
            <a:br>
              <a:rPr lang="en-US" dirty="0"/>
            </a:br>
            <a:r>
              <a:rPr lang="en-US" b="1" dirty="0"/>
              <a:t>1 cm = 10 mm</a:t>
            </a:r>
            <a:r>
              <a:rPr lang="en-US" dirty="0"/>
              <a:t/>
            </a:r>
            <a:br>
              <a:rPr lang="en-US" dirty="0"/>
            </a:br>
            <a:r>
              <a:rPr lang="en-US" b="1" dirty="0"/>
              <a:t>1 mm = 1000 </a:t>
            </a:r>
            <a:r>
              <a:rPr lang="en-US" b="1" dirty="0" err="1"/>
              <a:t>micrometres</a:t>
            </a:r>
            <a:r>
              <a:rPr lang="en-US" b="1" dirty="0"/>
              <a:t> (</a:t>
            </a:r>
            <a:r>
              <a:rPr lang="en-US" b="1" dirty="0" err="1"/>
              <a:t>μm</a:t>
            </a:r>
            <a:r>
              <a:rPr lang="en-US" b="1" dirty="0"/>
              <a:t>) </a:t>
            </a:r>
            <a:r>
              <a:rPr lang="en-US" dirty="0"/>
              <a:t/>
            </a:r>
            <a:br>
              <a:rPr lang="en-US" dirty="0"/>
            </a:br>
            <a:r>
              <a:rPr lang="en-US" b="1" dirty="0"/>
              <a:t>1 </a:t>
            </a:r>
            <a:r>
              <a:rPr lang="en-US" b="1" dirty="0" err="1"/>
              <a:t>μm</a:t>
            </a:r>
            <a:r>
              <a:rPr lang="en-US" b="1" dirty="0"/>
              <a:t> = 1000 </a:t>
            </a:r>
            <a:r>
              <a:rPr lang="en-US" b="1" dirty="0" err="1"/>
              <a:t>nanometres</a:t>
            </a:r>
            <a:r>
              <a:rPr lang="en-US" b="1" dirty="0"/>
              <a:t> (nm) </a:t>
            </a:r>
            <a:r>
              <a:rPr lang="en-US" dirty="0"/>
              <a:t/>
            </a:r>
            <a:br>
              <a:rPr lang="en-US" dirty="0"/>
            </a:br>
            <a:r>
              <a:rPr lang="en-US" b="1" dirty="0"/>
              <a:t>1 nm = 1000 </a:t>
            </a:r>
            <a:r>
              <a:rPr lang="en-US" b="1" dirty="0" err="1"/>
              <a:t>picometres</a:t>
            </a:r>
            <a:r>
              <a:rPr lang="en-US" b="1" dirty="0"/>
              <a:t> (pm) = 10 A</a:t>
            </a:r>
            <a:r>
              <a:rPr lang="en-US" dirty="0"/>
              <a:t/>
            </a:r>
            <a:br>
              <a:rPr lang="en-US" dirty="0"/>
            </a:b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TotalTime>
  <Words>126</Words>
  <Application>Microsoft Office PowerPoint</Application>
  <PresentationFormat>On-screen Show (4:3)</PresentationFormat>
  <Paragraphs>14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سمة Office</vt:lpstr>
      <vt:lpstr>The cell biology lab 5</vt:lpstr>
      <vt:lpstr>  Microscope measurement The microscope can be used not only to observe very small objects, but also to measure their sizes.  * Light microscope measurements Note: the objective micrometer is 1mm long with 100 divisions, which means that each longer division on the stage micrometer = 0.01µm or 10um. </vt:lpstr>
      <vt:lpstr>Procedure: 1. Identity eyepiece micrometers (Ep. M) with Objective micrometer (O.M). Ep. M line parallel with the beginning of the OM line and this process is done by using the lever of stage. 2. The distance between each two lines of O.M (0.01µm-10um) so we can calculate the distance between two lines of each Ep. M using 10x magnification power or 40x and then apply the following equation: </vt:lpstr>
      <vt:lpstr>M = b / a × p  M = the distance between two sequentially lines of the eyepiece. b = number of lines O.M.  a = number of lines Ep. M.  p = the distance between two lines of the O.M (0.01 µm).                                                             3- Place the slide you want to measure cellular dimensions and calculate the number of lines then calculate the dimension according to the following equation: The real dimension of the cell = Number of Ep. M lines × Distance between each lines   </vt:lpstr>
      <vt:lpstr>4- Draw in your copybook cellular form that you want calculate their cellular dimensions then calculate magnification power of the drawing using the following equation: Magnification Power of drawing form = Dimension of draw (m) / real dimension   (µm) × 1000 </vt:lpstr>
      <vt:lpstr>*Electron microscope measurements Procedure: 1- Using the ruler we can measure cellular-dimensional images OBTAINED by using the electron microscope, where the magnification power is known and be using the following equation can calculate the real    dimension: </vt:lpstr>
      <vt:lpstr>  =(Magnification Power of image(known dimension of image (m) / real dimension (µm) (unknown) × 1000 </vt:lpstr>
      <vt:lpstr>2- Using a magnification power that installed on the electronic microscope image it can find the enlarge of the image by measuring the length of the zoom scale ruler and then apply the following equation:   Magnification Power of image = Drawing length scale (mm) / real dimension (known) × 1000 </vt:lpstr>
      <vt:lpstr>  1 cm = 10 mm 1 mm = 1000 micrometres (μm)  1 μm = 1000 nanometres (nm)  1 nm = 1000 picometres (pm) = 10 A </vt:lpstr>
      <vt:lpstr>Question 1 What is the real dimension of the cell if you know the number of EP.M lines (6). The distance between each lines of objective O.M(0.01µm), number of EP.M lines (93), number of O.M lines (11). After drawing the form in your copybook find magnification power of drawing? </vt:lpstr>
      <vt:lpstr>Solution M = b / a × p M = 11/93 × 0.01 =0.001 µm </vt:lpstr>
      <vt:lpstr>The real dimension of the cell = Number of Ep. M lines × Distance between each lines The real dimension of the cell = 6 × 0.001 =  0.006µm Magnification Power of image = Drawing length scale (mm) / real dimension (known) × 1000   </vt:lpstr>
      <vt:lpstr>Question 2 What is the magnification power of spiral bacterium if you know the real dimension for bacterium is (10) µm?   Solution Magnification Power of drawing form = Dimension of draw (m) / real dimension   (µm) × 1000 </vt:lpstr>
      <vt:lpstr>PowerPoint Presentation</vt:lpstr>
      <vt:lpstr>  Question 3 What is the magnification power of E. coli image if you know the real dimension for it is (5) µm?   Solution Magnification Power of drawing form = Dimension of draw (m) / real dimension   (µm) × 1000   </vt:lpstr>
    </vt:vector>
  </TitlesOfParts>
  <Company>By DR.Ahmed Saker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ZANIB</dc:creator>
  <cp:lastModifiedBy>Nice</cp:lastModifiedBy>
  <cp:revision>3</cp:revision>
  <dcterms:created xsi:type="dcterms:W3CDTF">2018-09-07T17:53:20Z</dcterms:created>
  <dcterms:modified xsi:type="dcterms:W3CDTF">2018-12-29T11:07:57Z</dcterms:modified>
</cp:coreProperties>
</file>